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5A32-3D7D-4AFA-8949-6B9C09DFE946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CDE75-660A-477F-B4BA-9E638FA612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937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5A32-3D7D-4AFA-8949-6B9C09DFE946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CDE75-660A-477F-B4BA-9E638FA612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0527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5A32-3D7D-4AFA-8949-6B9C09DFE946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CDE75-660A-477F-B4BA-9E638FA612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7626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5A32-3D7D-4AFA-8949-6B9C09DFE946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CDE75-660A-477F-B4BA-9E638FA612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655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5A32-3D7D-4AFA-8949-6B9C09DFE946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CDE75-660A-477F-B4BA-9E638FA612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5838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5A32-3D7D-4AFA-8949-6B9C09DFE946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CDE75-660A-477F-B4BA-9E638FA612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7248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5A32-3D7D-4AFA-8949-6B9C09DFE946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CDE75-660A-477F-B4BA-9E638FA612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0178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5A32-3D7D-4AFA-8949-6B9C09DFE946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CDE75-660A-477F-B4BA-9E638FA612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0877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5A32-3D7D-4AFA-8949-6B9C09DFE946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CDE75-660A-477F-B4BA-9E638FA612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7103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5A32-3D7D-4AFA-8949-6B9C09DFE946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CDE75-660A-477F-B4BA-9E638FA612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3297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5A32-3D7D-4AFA-8949-6B9C09DFE946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CDE75-660A-477F-B4BA-9E638FA612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3435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45A32-3D7D-4AFA-8949-6B9C09DFE946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CDE75-660A-477F-B4BA-9E638FA612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259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video" Target="https://www.youtube.com/embed/DGABqdbtQnA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video" Target="https://www.youtube.com/embed/_31_UDs7Iac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“Meter” in English Poetry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524000" y="1844824"/>
            <a:ext cx="9855200" cy="4090840"/>
          </a:xfrm>
        </p:spPr>
        <p:txBody>
          <a:bodyPr>
            <a:normAutofit/>
          </a:bodyPr>
          <a:lstStyle/>
          <a:p>
            <a:r>
              <a:rPr lang="en-US" altLang="ko-KR" sz="2400" dirty="0" smtClean="0"/>
              <a:t>The recurrence, in regular units, of a prominent feature in the sequence of speech-sounds of a language.</a:t>
            </a:r>
          </a:p>
          <a:p>
            <a:endParaRPr lang="en-US" altLang="ko-KR" sz="2400" dirty="0" smtClean="0"/>
          </a:p>
          <a:p>
            <a:r>
              <a:rPr lang="en-US" altLang="ko-KR" sz="2400" dirty="0" smtClean="0">
                <a:solidFill>
                  <a:srgbClr val="FF0000"/>
                </a:solidFill>
              </a:rPr>
              <a:t>A foot </a:t>
            </a:r>
            <a:r>
              <a:rPr lang="en-US" altLang="ko-KR" sz="2400" dirty="0" smtClean="0"/>
              <a:t>is the combination of a strong stress and the associated weak stress or stresses which make up the recurrent metric unit of a line.</a:t>
            </a:r>
          </a:p>
          <a:p>
            <a:endParaRPr lang="en-US" altLang="ko-KR" sz="2400" dirty="0"/>
          </a:p>
          <a:p>
            <a:r>
              <a:rPr lang="en-US" altLang="ko-KR" sz="2400" dirty="0" smtClean="0">
                <a:solidFill>
                  <a:srgbClr val="FF0000"/>
                </a:solidFill>
              </a:rPr>
              <a:t>Iambic</a:t>
            </a:r>
            <a:r>
              <a:rPr lang="en-US" altLang="ko-KR" sz="2400" dirty="0" smtClean="0"/>
              <a:t>(</a:t>
            </a:r>
            <a:r>
              <a:rPr lang="ko-KR" altLang="en-US" sz="2400" dirty="0" err="1" smtClean="0"/>
              <a:t>약강</a:t>
            </a:r>
            <a:r>
              <a:rPr lang="en-US" altLang="ko-KR" sz="2400" dirty="0" smtClean="0"/>
              <a:t>), </a:t>
            </a:r>
            <a:r>
              <a:rPr lang="en-US" altLang="ko-KR" sz="2400" dirty="0" smtClean="0">
                <a:solidFill>
                  <a:srgbClr val="FF0000"/>
                </a:solidFill>
              </a:rPr>
              <a:t>Anapestic</a:t>
            </a:r>
            <a:r>
              <a:rPr lang="en-US" altLang="ko-KR" sz="2400" dirty="0" smtClean="0"/>
              <a:t>(</a:t>
            </a:r>
            <a:r>
              <a:rPr lang="ko-KR" altLang="en-US" sz="2400" dirty="0" err="1" smtClean="0"/>
              <a:t>약약강</a:t>
            </a:r>
            <a:r>
              <a:rPr lang="en-US" altLang="ko-KR" sz="2400" dirty="0" smtClean="0"/>
              <a:t>), </a:t>
            </a:r>
            <a:r>
              <a:rPr lang="en-US" altLang="ko-KR" sz="2400" dirty="0" smtClean="0">
                <a:solidFill>
                  <a:srgbClr val="FF0000"/>
                </a:solidFill>
              </a:rPr>
              <a:t>Trochaic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강약</a:t>
            </a:r>
            <a:r>
              <a:rPr lang="en-US" altLang="ko-KR" sz="2400" dirty="0" smtClean="0"/>
              <a:t>), and </a:t>
            </a:r>
            <a:r>
              <a:rPr lang="en-US" altLang="ko-KR" sz="2400" dirty="0" smtClean="0">
                <a:solidFill>
                  <a:srgbClr val="FF0000"/>
                </a:solidFill>
              </a:rPr>
              <a:t>Dactylic</a:t>
            </a:r>
            <a:r>
              <a:rPr lang="en-US" altLang="ko-KR" sz="2400" dirty="0" smtClean="0"/>
              <a:t>(</a:t>
            </a:r>
            <a:r>
              <a:rPr lang="ko-KR" altLang="en-US" sz="2400" dirty="0" err="1" smtClean="0"/>
              <a:t>강약약</a:t>
            </a:r>
            <a:r>
              <a:rPr lang="en-US" altLang="ko-KR" sz="2400" dirty="0" smtClean="0"/>
              <a:t>)</a:t>
            </a:r>
            <a:endParaRPr lang="en-US" altLang="ko-KR" sz="2400" dirty="0"/>
          </a:p>
          <a:p>
            <a:endParaRPr lang="ko-KR" altLang="en-US" dirty="0"/>
          </a:p>
        </p:txBody>
      </p:sp>
      <p:pic>
        <p:nvPicPr>
          <p:cNvPr id="5" name="오디오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012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386"/>
    </mc:Choice>
    <mc:Fallback>
      <p:transition spd="slow" advTm="148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Names of Metric Lines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524000" y="1988840"/>
            <a:ext cx="9855200" cy="3946824"/>
          </a:xfrm>
        </p:spPr>
        <p:txBody>
          <a:bodyPr>
            <a:normAutofit fontScale="92500"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mono</a:t>
            </a:r>
            <a:r>
              <a:rPr lang="en-US" altLang="ko-KR" b="1" dirty="0"/>
              <a:t>meter</a:t>
            </a:r>
            <a:r>
              <a:rPr lang="en-US" altLang="ko-KR" dirty="0"/>
              <a:t>: one foot</a:t>
            </a:r>
          </a:p>
          <a:p>
            <a:r>
              <a:rPr lang="en-US" altLang="ko-KR" b="1" dirty="0">
                <a:solidFill>
                  <a:srgbClr val="FF0000"/>
                </a:solidFill>
              </a:rPr>
              <a:t>di</a:t>
            </a:r>
            <a:r>
              <a:rPr lang="en-US" altLang="ko-KR" b="1" dirty="0"/>
              <a:t>meter</a:t>
            </a:r>
            <a:r>
              <a:rPr lang="en-US" altLang="ko-KR" dirty="0"/>
              <a:t>: two feet</a:t>
            </a:r>
          </a:p>
          <a:p>
            <a:r>
              <a:rPr lang="en-US" altLang="ko-KR" b="1" dirty="0" err="1">
                <a:solidFill>
                  <a:srgbClr val="FF0000"/>
                </a:solidFill>
              </a:rPr>
              <a:t>tri</a:t>
            </a:r>
            <a:r>
              <a:rPr lang="en-US" altLang="ko-KR" b="1" dirty="0" err="1"/>
              <a:t>meter</a:t>
            </a:r>
            <a:r>
              <a:rPr lang="en-US" altLang="ko-KR" dirty="0"/>
              <a:t>: three feet</a:t>
            </a:r>
          </a:p>
          <a:p>
            <a:r>
              <a:rPr lang="en-US" altLang="ko-KR" b="1" dirty="0">
                <a:solidFill>
                  <a:srgbClr val="FF0000"/>
                </a:solidFill>
              </a:rPr>
              <a:t>tetra</a:t>
            </a:r>
            <a:r>
              <a:rPr lang="en-US" altLang="ko-KR" b="1" dirty="0"/>
              <a:t>meter</a:t>
            </a:r>
            <a:r>
              <a:rPr lang="en-US" altLang="ko-KR" dirty="0"/>
              <a:t>: four feet</a:t>
            </a:r>
          </a:p>
          <a:p>
            <a:r>
              <a:rPr lang="en-US" altLang="ko-KR" b="1" dirty="0">
                <a:solidFill>
                  <a:srgbClr val="FF0000"/>
                </a:solidFill>
              </a:rPr>
              <a:t>penta</a:t>
            </a:r>
            <a:r>
              <a:rPr lang="en-US" altLang="ko-KR" b="1" dirty="0"/>
              <a:t>meter</a:t>
            </a:r>
            <a:r>
              <a:rPr lang="en-US" altLang="ko-KR" dirty="0"/>
              <a:t>: five feet</a:t>
            </a:r>
          </a:p>
          <a:p>
            <a:r>
              <a:rPr lang="en-US" altLang="ko-KR" b="1" dirty="0">
                <a:solidFill>
                  <a:srgbClr val="FF0000"/>
                </a:solidFill>
              </a:rPr>
              <a:t>hexa</a:t>
            </a:r>
            <a:r>
              <a:rPr lang="en-US" altLang="ko-KR" b="1" dirty="0"/>
              <a:t>meter</a:t>
            </a:r>
            <a:r>
              <a:rPr lang="en-US" altLang="ko-KR" dirty="0"/>
              <a:t>: six feet (an Alexandrine is a line of six iambic feet)</a:t>
            </a:r>
          </a:p>
          <a:p>
            <a:r>
              <a:rPr lang="en-US" altLang="ko-KR" b="1" dirty="0">
                <a:solidFill>
                  <a:srgbClr val="FF0000"/>
                </a:solidFill>
              </a:rPr>
              <a:t>hepta</a:t>
            </a:r>
            <a:r>
              <a:rPr lang="en-US" altLang="ko-KR" b="1" dirty="0"/>
              <a:t>meter</a:t>
            </a:r>
            <a:r>
              <a:rPr lang="en-US" altLang="ko-KR" dirty="0"/>
              <a:t>: seven feet </a:t>
            </a:r>
            <a:endParaRPr lang="en-US" altLang="ko-KR" dirty="0" smtClean="0"/>
          </a:p>
          <a:p>
            <a:r>
              <a:rPr lang="en-US" altLang="ko-KR" b="1" dirty="0" err="1" smtClean="0">
                <a:solidFill>
                  <a:srgbClr val="FF0000"/>
                </a:solidFill>
              </a:rPr>
              <a:t>octa</a:t>
            </a:r>
            <a:r>
              <a:rPr lang="en-US" altLang="ko-KR" b="1" dirty="0" err="1" smtClean="0"/>
              <a:t>meter</a:t>
            </a:r>
            <a:r>
              <a:rPr lang="en-US" altLang="ko-KR" dirty="0"/>
              <a:t>: eight feet </a:t>
            </a:r>
            <a:endParaRPr lang="ko-KR" altLang="en-US" dirty="0"/>
          </a:p>
        </p:txBody>
      </p:sp>
      <p:pic>
        <p:nvPicPr>
          <p:cNvPr id="5" name="오디오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8387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67"/>
    </mc:Choice>
    <mc:Fallback>
      <p:transition spd="slow" advTm="74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An Example of “Dactylic Tetrameter”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1524000" y="1844824"/>
            <a:ext cx="4826000" cy="4320480"/>
          </a:xfrm>
        </p:spPr>
        <p:txBody>
          <a:bodyPr>
            <a:normAutofit fontScale="25000" lnSpcReduction="20000"/>
          </a:bodyPr>
          <a:lstStyle/>
          <a:p>
            <a:r>
              <a:rPr lang="en-US" altLang="ko-KR" dirty="0"/>
              <a:t>Rain drops on roses and whiskers on kittens</a:t>
            </a:r>
          </a:p>
          <a:p>
            <a:r>
              <a:rPr lang="en-US" altLang="ko-KR" dirty="0"/>
              <a:t>Bright copper kettles and warm woolen mittens</a:t>
            </a:r>
          </a:p>
          <a:p>
            <a:r>
              <a:rPr lang="en-US" altLang="ko-KR" dirty="0"/>
              <a:t>Brown paper packages tied up with strings</a:t>
            </a:r>
          </a:p>
          <a:p>
            <a:r>
              <a:rPr lang="en-US" altLang="ko-KR" dirty="0"/>
              <a:t>These are a few of my favorite things</a:t>
            </a:r>
          </a:p>
          <a:p>
            <a:endParaRPr lang="en-US" altLang="ko-KR" dirty="0"/>
          </a:p>
          <a:p>
            <a:r>
              <a:rPr lang="en-US" altLang="ko-KR" dirty="0"/>
              <a:t>Cream colored ponies and crisp apple </a:t>
            </a:r>
            <a:r>
              <a:rPr lang="en-US" altLang="ko-KR" dirty="0" err="1"/>
              <a:t>streudels</a:t>
            </a:r>
            <a:endParaRPr lang="en-US" altLang="ko-KR" dirty="0"/>
          </a:p>
          <a:p>
            <a:r>
              <a:rPr lang="en-US" altLang="ko-KR" dirty="0"/>
              <a:t>Doorbells and sleigh bells and schnitzel with noodles</a:t>
            </a:r>
          </a:p>
          <a:p>
            <a:r>
              <a:rPr lang="en-US" altLang="ko-KR" dirty="0"/>
              <a:t>Wild geese that fly with the moon on their wings</a:t>
            </a:r>
          </a:p>
          <a:p>
            <a:r>
              <a:rPr lang="en-US" altLang="ko-KR" dirty="0"/>
              <a:t>These are a few of my favorite things</a:t>
            </a:r>
          </a:p>
          <a:p>
            <a:endParaRPr lang="en-US" altLang="ko-KR" dirty="0"/>
          </a:p>
          <a:p>
            <a:r>
              <a:rPr lang="en-US" altLang="ko-KR" dirty="0"/>
              <a:t>Girls in white dresses with blue satin sashes</a:t>
            </a:r>
          </a:p>
          <a:p>
            <a:r>
              <a:rPr lang="en-US" altLang="ko-KR" dirty="0"/>
              <a:t>Snowflakes that stay on my nose and eyelashes</a:t>
            </a:r>
          </a:p>
          <a:p>
            <a:r>
              <a:rPr lang="en-US" altLang="ko-KR" dirty="0"/>
              <a:t>Silver white winters that melt into springs</a:t>
            </a:r>
          </a:p>
          <a:p>
            <a:r>
              <a:rPr lang="en-US" altLang="ko-KR" dirty="0"/>
              <a:t>These are a few of my favorite things</a:t>
            </a:r>
          </a:p>
          <a:p>
            <a:endParaRPr lang="en-US" altLang="ko-KR" dirty="0"/>
          </a:p>
          <a:p>
            <a:r>
              <a:rPr lang="en-US" altLang="ko-KR" dirty="0"/>
              <a:t>When the dog bites</a:t>
            </a:r>
          </a:p>
          <a:p>
            <a:r>
              <a:rPr lang="en-US" altLang="ko-KR" dirty="0"/>
              <a:t>When the bee stings</a:t>
            </a:r>
          </a:p>
          <a:p>
            <a:r>
              <a:rPr lang="en-US" altLang="ko-KR" dirty="0"/>
              <a:t>When I'm feeling sad</a:t>
            </a:r>
          </a:p>
          <a:p>
            <a:r>
              <a:rPr lang="en-US" altLang="ko-KR" dirty="0"/>
              <a:t>I simply remember my favorite things</a:t>
            </a:r>
          </a:p>
          <a:p>
            <a:r>
              <a:rPr lang="en-US" altLang="ko-KR" dirty="0"/>
              <a:t>And then I don't feel so bad </a:t>
            </a:r>
            <a:endParaRPr lang="ko-KR" altLang="en-US" dirty="0"/>
          </a:p>
        </p:txBody>
      </p:sp>
      <p:pic>
        <p:nvPicPr>
          <p:cNvPr id="7" name="DGABqdbtQnA"/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680200" y="2132856"/>
            <a:ext cx="4572000" cy="3168352"/>
          </a:xfrm>
          <a:prstGeom prst="rect">
            <a:avLst/>
          </a:prstGeom>
        </p:spPr>
      </p:pic>
      <p:pic>
        <p:nvPicPr>
          <p:cNvPr id="8" name="오디오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94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961"/>
    </mc:Choice>
    <mc:Fallback>
      <p:transition spd="slow" advTm="286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An “Iambic Pentameter” sung by a rapper </a:t>
            </a:r>
            <a:endParaRPr lang="ko-KR" altLang="en-US" dirty="0"/>
          </a:p>
        </p:txBody>
      </p:sp>
      <p:pic>
        <p:nvPicPr>
          <p:cNvPr id="8" name="_31_UDs7Iac"/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51000" y="2132856"/>
            <a:ext cx="4572000" cy="3744416"/>
          </a:xfrm>
          <a:prstGeom prst="rect">
            <a:avLst/>
          </a:prstGeom>
        </p:spPr>
      </p:pic>
      <p:sp>
        <p:nvSpPr>
          <p:cNvPr id="9" name="내용 개체 틀 8"/>
          <p:cNvSpPr>
            <a:spLocks noGrp="1"/>
          </p:cNvSpPr>
          <p:nvPr>
            <p:ph sz="half" idx="2"/>
          </p:nvPr>
        </p:nvSpPr>
        <p:spPr>
          <a:xfrm>
            <a:off x="6553200" y="2348880"/>
            <a:ext cx="4826000" cy="3586784"/>
          </a:xfrm>
        </p:spPr>
        <p:txBody>
          <a:bodyPr>
            <a:normAutofit fontScale="40000" lnSpcReduction="20000"/>
          </a:bodyPr>
          <a:lstStyle/>
          <a:p>
            <a:r>
              <a:rPr lang="en-US" altLang="ko-KR" dirty="0"/>
              <a:t>Shall I compare thee to a summer’s day?</a:t>
            </a:r>
          </a:p>
          <a:p>
            <a:r>
              <a:rPr lang="en-US" altLang="ko-KR" dirty="0"/>
              <a:t>Thou art more lovely and more temperate:</a:t>
            </a:r>
          </a:p>
          <a:p>
            <a:r>
              <a:rPr lang="en-US" altLang="ko-KR" dirty="0"/>
              <a:t>Rough winds do shake the darling buds of May,</a:t>
            </a:r>
          </a:p>
          <a:p>
            <a:r>
              <a:rPr lang="en-US" altLang="ko-KR" dirty="0"/>
              <a:t>And summer’s lease hath all too short a date;</a:t>
            </a:r>
          </a:p>
          <a:p>
            <a:r>
              <a:rPr lang="en-US" altLang="ko-KR" dirty="0"/>
              <a:t>Sometime too hot the eye of heaven shines,</a:t>
            </a:r>
          </a:p>
          <a:p>
            <a:r>
              <a:rPr lang="en-US" altLang="ko-KR" dirty="0"/>
              <a:t>And often is his gold complexion </a:t>
            </a:r>
            <a:r>
              <a:rPr lang="en-US" altLang="ko-KR" dirty="0" err="1"/>
              <a:t>dimm'd</a:t>
            </a:r>
            <a:r>
              <a:rPr lang="en-US" altLang="ko-KR" dirty="0"/>
              <a:t>;</a:t>
            </a:r>
          </a:p>
          <a:p>
            <a:r>
              <a:rPr lang="en-US" altLang="ko-KR" dirty="0"/>
              <a:t>And every fair from fair sometime declines,</a:t>
            </a:r>
          </a:p>
          <a:p>
            <a:r>
              <a:rPr lang="en-US" altLang="ko-KR" dirty="0"/>
              <a:t>By chance or nature’s changing course </a:t>
            </a:r>
            <a:r>
              <a:rPr lang="en-US" altLang="ko-KR" dirty="0" err="1"/>
              <a:t>untrimm'd</a:t>
            </a:r>
            <a:r>
              <a:rPr lang="en-US" altLang="ko-KR" dirty="0"/>
              <a:t>;</a:t>
            </a:r>
          </a:p>
          <a:p>
            <a:r>
              <a:rPr lang="en-US" altLang="ko-KR" dirty="0"/>
              <a:t>But thy eternal summer shall not fade,</a:t>
            </a:r>
          </a:p>
          <a:p>
            <a:r>
              <a:rPr lang="en-US" altLang="ko-KR" dirty="0"/>
              <a:t>Nor lose possession of that fair thou </a:t>
            </a:r>
            <a:r>
              <a:rPr lang="en-US" altLang="ko-KR" dirty="0" err="1"/>
              <a:t>ow’st</a:t>
            </a:r>
            <a:r>
              <a:rPr lang="en-US" altLang="ko-KR" dirty="0"/>
              <a:t>;</a:t>
            </a:r>
          </a:p>
          <a:p>
            <a:r>
              <a:rPr lang="en-US" altLang="ko-KR" dirty="0"/>
              <a:t>Nor shall death brag thou </a:t>
            </a:r>
            <a:r>
              <a:rPr lang="en-US" altLang="ko-KR" dirty="0" err="1"/>
              <a:t>wander’st</a:t>
            </a:r>
            <a:r>
              <a:rPr lang="en-US" altLang="ko-KR" dirty="0"/>
              <a:t> in his shade,</a:t>
            </a:r>
          </a:p>
          <a:p>
            <a:r>
              <a:rPr lang="en-US" altLang="ko-KR" dirty="0"/>
              <a:t>When in eternal lines to time thou </a:t>
            </a:r>
            <a:r>
              <a:rPr lang="en-US" altLang="ko-KR" dirty="0" err="1"/>
              <a:t>grow’st</a:t>
            </a:r>
            <a:r>
              <a:rPr lang="en-US" altLang="ko-KR" dirty="0"/>
              <a:t>:</a:t>
            </a:r>
          </a:p>
          <a:p>
            <a:r>
              <a:rPr lang="en-US" altLang="ko-KR" dirty="0"/>
              <a:t>   So long as men can breathe or eyes can see,</a:t>
            </a:r>
          </a:p>
          <a:p>
            <a:r>
              <a:rPr lang="en-US" altLang="ko-KR" dirty="0"/>
              <a:t>   So long lives this, and this gives life to thee.</a:t>
            </a:r>
            <a:endParaRPr lang="ko-KR" altLang="en-US" dirty="0"/>
          </a:p>
        </p:txBody>
      </p:sp>
      <p:pic>
        <p:nvPicPr>
          <p:cNvPr id="3" name="오디오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0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138"/>
    </mc:Choice>
    <mc:Fallback>
      <p:transition spd="slow" advTm="321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|55.1|1.3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7.3|1.6|1.4|2.1|3|1.7|1.1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383</Words>
  <Application>Microsoft Office PowerPoint</Application>
  <PresentationFormat>와이드스크린</PresentationFormat>
  <Paragraphs>51</Paragraphs>
  <Slides>4</Slides>
  <Notes>0</Notes>
  <HiddenSlides>0</HiddenSlides>
  <MMClips>6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7" baseType="lpstr">
      <vt:lpstr>맑은 고딕</vt:lpstr>
      <vt:lpstr>Arial</vt:lpstr>
      <vt:lpstr>Office 테마</vt:lpstr>
      <vt:lpstr>“Meter” in English Poetry</vt:lpstr>
      <vt:lpstr>Names of Metric Lines</vt:lpstr>
      <vt:lpstr>An Example of “Dactylic Tetrameter”</vt:lpstr>
      <vt:lpstr>An “Iambic Pentameter” sung by a rapper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“Meter” in English Poetry</dc:title>
  <dc:creator>u</dc:creator>
  <cp:lastModifiedBy>u</cp:lastModifiedBy>
  <cp:revision>1</cp:revision>
  <dcterms:created xsi:type="dcterms:W3CDTF">2020-03-13T08:21:40Z</dcterms:created>
  <dcterms:modified xsi:type="dcterms:W3CDTF">2020-03-13T08:22:15Z</dcterms:modified>
</cp:coreProperties>
</file>